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14" r:id="rId2"/>
    <p:sldId id="319" r:id="rId3"/>
    <p:sldId id="370" r:id="rId4"/>
    <p:sldId id="371" r:id="rId5"/>
    <p:sldId id="364" r:id="rId6"/>
    <p:sldId id="372" r:id="rId7"/>
    <p:sldId id="377" r:id="rId8"/>
    <p:sldId id="365" r:id="rId9"/>
    <p:sldId id="379" r:id="rId10"/>
    <p:sldId id="378" r:id="rId11"/>
    <p:sldId id="366" r:id="rId12"/>
    <p:sldId id="376" r:id="rId13"/>
    <p:sldId id="375" r:id="rId14"/>
    <p:sldId id="367" r:id="rId15"/>
    <p:sldId id="381" r:id="rId16"/>
    <p:sldId id="380" r:id="rId17"/>
    <p:sldId id="369" r:id="rId18"/>
    <p:sldId id="373" r:id="rId19"/>
    <p:sldId id="374" r:id="rId20"/>
    <p:sldId id="382" r:id="rId21"/>
    <p:sldId id="383" r:id="rId22"/>
    <p:sldId id="384" r:id="rId23"/>
  </p:sldIdLst>
  <p:sldSz cx="9144000" cy="6858000" type="screen4x3"/>
  <p:notesSz cx="67818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ртем Мыльников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66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5126" autoAdjust="0"/>
  </p:normalViewPr>
  <p:slideViewPr>
    <p:cSldViewPr>
      <p:cViewPr>
        <p:scale>
          <a:sx n="75" d="100"/>
          <a:sy n="75" d="100"/>
        </p:scale>
        <p:origin x="-141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309" cy="496650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0908" y="0"/>
            <a:ext cx="2939309" cy="496650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225C28-FCBE-4824-8603-757822B7BE79}" type="datetimeFigureOut">
              <a:rPr lang="ru-RU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9" tIns="45670" rIns="91339" bIns="4567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715788"/>
            <a:ext cx="5425440" cy="4466670"/>
          </a:xfrm>
          <a:prstGeom prst="rect">
            <a:avLst/>
          </a:prstGeom>
        </p:spPr>
        <p:txBody>
          <a:bodyPr vert="horz" lIns="91339" tIns="45670" rIns="91339" bIns="4567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402"/>
            <a:ext cx="2939309" cy="496650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0908" y="9428402"/>
            <a:ext cx="2939309" cy="496650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128257-4B42-4212-9838-794574E396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2D2E6-C185-4F20-BB94-FDBF4148C64A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FC490-173E-4065-A87E-457A46C8152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34FA7-23B0-4C3C-9BB3-B29F174A1C1C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91A54-1FB4-47D3-BE76-FBCD7CEDF07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B28C5E-E734-486E-A158-CC69C1ACBF84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3EE0C-1238-4B9B-AE34-C5639B7D39D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922C9-9A39-4FC1-918E-B21FE4F25F8E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A51BE-5933-490C-8C2D-4F154E68849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5A724-0D12-4D5A-B21A-6EFA62AA4A98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89B21-FF96-4F9D-B49A-40BC60500B7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E81E9-BC06-4D9F-9BC1-378E6C577DE3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6446A-3FCA-4D79-BC64-3AF8E66A6E7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0E73D-827D-4C36-87C3-574A8660D22D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BCFA6-0820-4DD3-A6F9-80A9A0440A5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E00DA3-3729-4B65-A80C-80B65ABDCB9D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0B86B-795E-41A4-B1E6-2982C01FB1E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9161D3-E8E0-4117-81C3-D48BCCE14E85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C3B62-E135-4A90-9D19-870CFF52FE3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BF13B-FFF1-440E-8AFB-7F7F5696104A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2F120-79EC-4BBB-AA88-9C39868377B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A2B1B-D5C0-4B48-BA40-A0B6F2CA8F2E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E52BF-6AA4-4A04-A7FD-8BF33AD8BF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19ADF0-E14E-41A1-9668-959143F6061D}" type="datetimeFigureOut">
              <a:rPr lang="ru-RU" smtClean="0"/>
              <a:pPr>
                <a:defRPr/>
              </a:pPr>
              <a:t>29.01.2015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93E011-DFA0-4ECA-9236-C9FB48C0101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 descr="герб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6823" y="332656"/>
            <a:ext cx="7380312" cy="1008112"/>
          </a:xfrm>
          <a:ln cap="rnd">
            <a:beve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Министерство строительства и инфраструктуры</a:t>
            </a:r>
            <a:r>
              <a:rPr lang="ru-RU" sz="2400" dirty="0" smtClean="0">
                <a:solidFill>
                  <a:srgbClr val="FFFFFF"/>
                </a:solidFill>
                <a:latin typeface="Arial" charset="0"/>
                <a:cs typeface="Segoe UI" pitchFamily="34" charset="0"/>
              </a:rPr>
              <a:t/>
            </a:r>
            <a:br>
              <a:rPr lang="ru-RU" sz="2400" dirty="0" smtClean="0">
                <a:solidFill>
                  <a:srgbClr val="FFFFFF"/>
                </a:solidFill>
                <a:latin typeface="Arial" charset="0"/>
                <a:cs typeface="Segoe UI" pitchFamily="34" charset="0"/>
              </a:rPr>
            </a:br>
            <a:r>
              <a:rPr 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Челябинской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920880" cy="2480276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bg1"/>
                </a:solidFill>
                <a:cs typeface="Arial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роекты жилищного строительства,</a:t>
            </a:r>
            <a:r>
              <a:rPr lang="ru-RU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реализуемые в рамках</a:t>
            </a:r>
            <a:br>
              <a:rPr 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dirty="0" smtClean="0">
                <a:solidFill>
                  <a:schemeClr val="bg1"/>
                </a:solidFill>
                <a:cs typeface="Arial" charset="0"/>
              </a:rPr>
              <a:t>государственной программы</a:t>
            </a:r>
            <a:br>
              <a:rPr lang="ru-RU" dirty="0" smtClean="0">
                <a:solidFill>
                  <a:schemeClr val="bg1"/>
                </a:solidFill>
                <a:cs typeface="Arial" charset="0"/>
              </a:rPr>
            </a:br>
            <a:r>
              <a:rPr lang="ru-RU" dirty="0" smtClean="0">
                <a:solidFill>
                  <a:schemeClr val="bg1"/>
                </a:solidFill>
                <a:cs typeface="Arial" charset="0"/>
              </a:rPr>
              <a:t>«Жилье для российской семьи»</a:t>
            </a:r>
            <a:br>
              <a:rPr lang="ru-RU" dirty="0" smtClean="0">
                <a:solidFill>
                  <a:schemeClr val="bg1"/>
                </a:solidFill>
                <a:cs typeface="Arial" charset="0"/>
              </a:rPr>
            </a:br>
            <a:r>
              <a:rPr lang="ru-RU" dirty="0" smtClean="0">
                <a:solidFill>
                  <a:schemeClr val="bg1"/>
                </a:solidFill>
                <a:cs typeface="Arial" charset="0"/>
              </a:rPr>
              <a:t>на территории Челябинской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9F04C-6759-4CD0-A0FD-109B5D16CDD2}" type="slidenum">
              <a:rPr lang="ru-RU"/>
              <a:pPr>
                <a:defRPr/>
              </a:pPr>
              <a:t>10</a:t>
            </a:fld>
            <a:endParaRPr lang="ru-RU"/>
          </a:p>
        </p:txBody>
      </p:sp>
      <p:pic>
        <p:nvPicPr>
          <p:cNvPr id="7" name="Picture 5" descr="фас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8748713" cy="18176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6" y="1844824"/>
            <a:ext cx="823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   Проектом предполагается  застройка территории  многоэтажными жилыми домами 121 серии с применением </a:t>
            </a:r>
            <a:br>
              <a:rPr lang="ru-RU" sz="1200" dirty="0" smtClean="0"/>
            </a:br>
            <a:r>
              <a:rPr lang="ru-RU" sz="1200" dirty="0" smtClean="0"/>
              <a:t>навесной фасадной системы </a:t>
            </a:r>
            <a:r>
              <a:rPr lang="en-US" sz="1200" dirty="0" smtClean="0"/>
              <a:t>FRONTON</a:t>
            </a:r>
            <a:r>
              <a:rPr lang="ru-RU" sz="1200" dirty="0" smtClean="0"/>
              <a:t>, с подземными автостоянками и торговыми площадями первого этажа.</a:t>
            </a:r>
            <a:endParaRPr lang="ru-RU" sz="12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3568" y="188640"/>
            <a:ext cx="7850187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3. 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smtClean="0">
                <a:solidFill>
                  <a:srgbClr val="FF0000"/>
                </a:solidFill>
              </a:rPr>
              <a:t>Золотые ворота»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«Проект Парковый-1»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454084, г. Челябинск, ул. 2-я </a:t>
            </a:r>
            <a:r>
              <a:rPr lang="ru-RU" sz="1400" dirty="0" err="1" smtClean="0">
                <a:solidFill>
                  <a:srgbClr val="FF0000"/>
                </a:solidFill>
              </a:rPr>
              <a:t>Шагольская</a:t>
            </a:r>
            <a:r>
              <a:rPr lang="ru-RU" sz="1400" dirty="0" smtClean="0">
                <a:solidFill>
                  <a:srgbClr val="FF0000"/>
                </a:solidFill>
              </a:rPr>
              <a:t>, 27, ИНН 7447190756, ОГРН 1117447006973,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 (351) 210-47-74,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Parkoyy-1@mail.ru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E9E98-4504-46E2-BA24-BA8BBC01524A}" type="slidenum">
              <a:rPr lang="ru-RU"/>
              <a:pPr>
                <a:defRPr/>
              </a:pPr>
              <a:t>11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 l="1256" r="4559" b="5858"/>
          <a:stretch>
            <a:fillRect/>
          </a:stretch>
        </p:blipFill>
        <p:spPr bwMode="auto">
          <a:xfrm>
            <a:off x="1691680" y="1611523"/>
            <a:ext cx="5760640" cy="5069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олилиния 2"/>
          <p:cNvSpPr>
            <a:spLocks/>
          </p:cNvSpPr>
          <p:nvPr/>
        </p:nvSpPr>
        <p:spPr bwMode="auto">
          <a:xfrm>
            <a:off x="2123728" y="4797152"/>
            <a:ext cx="864096" cy="321210"/>
          </a:xfrm>
          <a:custGeom>
            <a:avLst/>
            <a:gdLst>
              <a:gd name="T0" fmla="*/ 0 w 1463643"/>
              <a:gd name="T1" fmla="*/ 3250 h 470780"/>
              <a:gd name="T2" fmla="*/ 6466 w 1463643"/>
              <a:gd name="T3" fmla="*/ 0 h 470780"/>
              <a:gd name="T4" fmla="*/ 26236 w 1463643"/>
              <a:gd name="T5" fmla="*/ 20428 h 470780"/>
              <a:gd name="T6" fmla="*/ 29996 w 1463643"/>
              <a:gd name="T7" fmla="*/ 20428 h 470780"/>
              <a:gd name="T8" fmla="*/ 36461 w 1463643"/>
              <a:gd name="T9" fmla="*/ 34355 h 470780"/>
              <a:gd name="T10" fmla="*/ 35784 w 1463643"/>
              <a:gd name="T11" fmla="*/ 58032 h 470780"/>
              <a:gd name="T12" fmla="*/ 11051 w 1463643"/>
              <a:gd name="T13" fmla="*/ 72424 h 470780"/>
              <a:gd name="T14" fmla="*/ 9773 w 1463643"/>
              <a:gd name="T15" fmla="*/ 68246 h 470780"/>
              <a:gd name="T16" fmla="*/ 8345 w 1463643"/>
              <a:gd name="T17" fmla="*/ 65924 h 470780"/>
              <a:gd name="T18" fmla="*/ 7893 w 1463643"/>
              <a:gd name="T19" fmla="*/ 63139 h 470780"/>
              <a:gd name="T20" fmla="*/ 7217 w 1463643"/>
              <a:gd name="T21" fmla="*/ 56639 h 470780"/>
              <a:gd name="T22" fmla="*/ 6916 w 1463643"/>
              <a:gd name="T23" fmla="*/ 53855 h 470780"/>
              <a:gd name="T24" fmla="*/ 5563 w 1463643"/>
              <a:gd name="T25" fmla="*/ 55711 h 470780"/>
              <a:gd name="T26" fmla="*/ 4134 w 1463643"/>
              <a:gd name="T27" fmla="*/ 59890 h 470780"/>
              <a:gd name="T28" fmla="*/ 3533 w 1463643"/>
              <a:gd name="T29" fmla="*/ 57103 h 470780"/>
              <a:gd name="T30" fmla="*/ 2932 w 1463643"/>
              <a:gd name="T31" fmla="*/ 53855 h 470780"/>
              <a:gd name="T32" fmla="*/ 2781 w 1463643"/>
              <a:gd name="T33" fmla="*/ 46425 h 470780"/>
              <a:gd name="T34" fmla="*/ 1729 w 1463643"/>
              <a:gd name="T35" fmla="*/ 42248 h 470780"/>
              <a:gd name="T36" fmla="*/ 1278 w 1463643"/>
              <a:gd name="T37" fmla="*/ 34819 h 470780"/>
              <a:gd name="T38" fmla="*/ 1353 w 1463643"/>
              <a:gd name="T39" fmla="*/ 26463 h 470780"/>
              <a:gd name="T40" fmla="*/ 1278 w 1463643"/>
              <a:gd name="T41" fmla="*/ 20428 h 470780"/>
              <a:gd name="T42" fmla="*/ 677 w 1463643"/>
              <a:gd name="T43" fmla="*/ 15320 h 470780"/>
              <a:gd name="T44" fmla="*/ 225 w 1463643"/>
              <a:gd name="T45" fmla="*/ 11142 h 470780"/>
              <a:gd name="T46" fmla="*/ 0 w 1463643"/>
              <a:gd name="T47" fmla="*/ 3250 h 4707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63643" h="470780">
                <a:moveTo>
                  <a:pt x="0" y="21125"/>
                </a:moveTo>
                <a:lnTo>
                  <a:pt x="259532" y="0"/>
                </a:lnTo>
                <a:lnTo>
                  <a:pt x="1053220" y="132784"/>
                </a:lnTo>
                <a:lnTo>
                  <a:pt x="1204111" y="132784"/>
                </a:lnTo>
                <a:lnTo>
                  <a:pt x="1463643" y="223319"/>
                </a:lnTo>
                <a:lnTo>
                  <a:pt x="1436483" y="377228"/>
                </a:lnTo>
                <a:lnTo>
                  <a:pt x="443620" y="470780"/>
                </a:lnTo>
                <a:lnTo>
                  <a:pt x="392317" y="443620"/>
                </a:lnTo>
                <a:lnTo>
                  <a:pt x="334978" y="428531"/>
                </a:lnTo>
                <a:lnTo>
                  <a:pt x="316871" y="410424"/>
                </a:lnTo>
                <a:lnTo>
                  <a:pt x="289711" y="368174"/>
                </a:lnTo>
                <a:lnTo>
                  <a:pt x="277639" y="350068"/>
                </a:lnTo>
                <a:lnTo>
                  <a:pt x="223319" y="362139"/>
                </a:lnTo>
                <a:lnTo>
                  <a:pt x="165980" y="389299"/>
                </a:lnTo>
                <a:lnTo>
                  <a:pt x="141837" y="371192"/>
                </a:lnTo>
                <a:lnTo>
                  <a:pt x="117695" y="350068"/>
                </a:lnTo>
                <a:lnTo>
                  <a:pt x="111659" y="301782"/>
                </a:lnTo>
                <a:lnTo>
                  <a:pt x="69410" y="274622"/>
                </a:lnTo>
                <a:lnTo>
                  <a:pt x="51303" y="226337"/>
                </a:lnTo>
                <a:lnTo>
                  <a:pt x="54321" y="172016"/>
                </a:lnTo>
                <a:lnTo>
                  <a:pt x="51303" y="132784"/>
                </a:lnTo>
                <a:lnTo>
                  <a:pt x="27160" y="99588"/>
                </a:lnTo>
                <a:lnTo>
                  <a:pt x="9053" y="72428"/>
                </a:lnTo>
                <a:lnTo>
                  <a:pt x="0" y="21125"/>
                </a:lnTo>
                <a:close/>
              </a:path>
            </a:pathLst>
          </a:cu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691680" y="5157192"/>
            <a:ext cx="1260447" cy="235584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200" b="1" dirty="0">
                <a:solidFill>
                  <a:srgbClr val="003300"/>
                </a:solidFill>
                <a:latin typeface="+mj-lt"/>
              </a:rPr>
              <a:t>Просторы-3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4. Проект «Просторы-3»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E9E98-4504-46E2-BA24-BA8BBC01524A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 cstate="print"/>
          <a:srcRect l="6294" t="20601" r="18108" b="17101"/>
          <a:stretch>
            <a:fillRect/>
          </a:stretch>
        </p:blipFill>
        <p:spPr bwMode="auto">
          <a:xfrm>
            <a:off x="251520" y="2636912"/>
            <a:ext cx="4963013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579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130 000 </a:t>
            </a:r>
            <a:r>
              <a:rPr lang="ru-RU" sz="1600" b="1" dirty="0"/>
              <a:t>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914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121,6 </a:t>
            </a:r>
            <a:r>
              <a:rPr lang="ru-RU" sz="1600" b="1" dirty="0"/>
              <a:t>га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7678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719 131 </a:t>
            </a:r>
            <a:r>
              <a:rPr lang="ru-RU" sz="1600" b="1" dirty="0"/>
              <a:t>кв. м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30 000 </a:t>
            </a:r>
            <a:r>
              <a:rPr lang="ru-RU" sz="1600" b="1" dirty="0"/>
              <a:t>рублей за 1 кв. метр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59047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 smtClean="0"/>
              <a:t>24 000 </a:t>
            </a:r>
            <a:r>
              <a:rPr lang="ru-RU" sz="1500" b="1" dirty="0"/>
              <a:t>чел.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750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</a:t>
            </a:r>
            <a:r>
              <a:rPr lang="ru-RU" sz="1500" b="1" dirty="0" smtClean="0"/>
              <a:t>2025 </a:t>
            </a:r>
            <a:r>
              <a:rPr lang="ru-RU" sz="1500" b="1" dirty="0"/>
              <a:t>г.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5867400" y="4508500"/>
            <a:ext cx="227562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3</a:t>
            </a:r>
            <a:r>
              <a:rPr lang="ru-RU" sz="1500" b="1" dirty="0" smtClean="0"/>
              <a:t> </a:t>
            </a:r>
            <a:r>
              <a:rPr lang="ru-RU" sz="1500" b="1" dirty="0"/>
              <a:t>школы </a:t>
            </a:r>
            <a:r>
              <a:rPr lang="ru-RU" sz="1500" dirty="0"/>
              <a:t>на </a:t>
            </a:r>
            <a:r>
              <a:rPr lang="ru-RU" sz="1500" dirty="0" smtClean="0"/>
              <a:t>3 960 </a:t>
            </a:r>
            <a:r>
              <a:rPr lang="ru-RU" sz="1500" dirty="0"/>
              <a:t>мест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795963" y="5013325"/>
            <a:ext cx="28813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5</a:t>
            </a:r>
            <a:r>
              <a:rPr lang="ru-RU" sz="1500" b="1" dirty="0" smtClean="0"/>
              <a:t> </a:t>
            </a:r>
            <a:r>
              <a:rPr lang="ru-RU" sz="1500" b="1" dirty="0"/>
              <a:t>детских сада </a:t>
            </a:r>
            <a:r>
              <a:rPr lang="ru-RU" sz="1500" b="1" dirty="0" smtClean="0"/>
              <a:t>на</a:t>
            </a:r>
            <a:r>
              <a:rPr lang="ru-RU" sz="1500" dirty="0" smtClean="0"/>
              <a:t> 1 200 </a:t>
            </a:r>
            <a:r>
              <a:rPr lang="ru-RU" sz="1500" dirty="0"/>
              <a:t>мест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4. Проект «Просторы-3»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E9E98-4504-46E2-BA24-BA8BBC01524A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8" name="Рисунок 22" descr="40 дом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8577263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51198" y="1628601"/>
            <a:ext cx="8640960" cy="148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393869" fontAlgn="auto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Проектом предлагается строительство панельных многоквартирных жилых домов 97 серии, этажность - 10 этажей. В восточной части участка предусмотрены земельные участки</a:t>
            </a:r>
            <a:b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для индивидуальных жилых домов.</a:t>
            </a:r>
          </a:p>
          <a:p>
            <a:pPr algn="just" defTabSz="393869" fontAlgn="auto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Застройка микрорайонов осуществляется компактными полузамкнутыми жилыми кварталами,</a:t>
            </a:r>
            <a:b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600" kern="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 устройством благоустроенного дворового пространства. Автопарковки вынесены за пределы кварталов в межквартальное пространство.</a:t>
            </a:r>
            <a:endParaRPr lang="ru-RU" sz="1600" kern="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406" y="3140769"/>
            <a:ext cx="4901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1 276 однокомнатных квартир площадью   от 24,54 до 41,17 кв. м</a:t>
            </a:r>
          </a:p>
          <a:p>
            <a:endParaRPr lang="ru-RU" sz="1200" dirty="0" smtClean="0"/>
          </a:p>
          <a:p>
            <a:r>
              <a:rPr lang="ru-RU" sz="1200" dirty="0" smtClean="0"/>
              <a:t>934 двухкомнатных квартир площадью   от 38,46 до 56,43 кв.  м</a:t>
            </a:r>
          </a:p>
          <a:p>
            <a:endParaRPr lang="ru-RU" sz="1200" dirty="0" smtClean="0"/>
          </a:p>
          <a:p>
            <a:r>
              <a:rPr lang="ru-RU" sz="1200" dirty="0" smtClean="0"/>
              <a:t>271 трехкомнатных квартир площадью      от 58,92 до 67,88 кв. м</a:t>
            </a:r>
            <a:endParaRPr lang="ru-RU" sz="12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4. Проект «Просторы-3»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5. 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«Парковый»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  <p:pic>
        <p:nvPicPr>
          <p:cNvPr id="1026" name="Picture 2" descr="C:\Documents and Settings\zinko\Рабочий стол\магнитогорск 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888432" cy="2624692"/>
          </a:xfrm>
          <a:prstGeom prst="rect">
            <a:avLst/>
          </a:prstGeom>
          <a:noFill/>
        </p:spPr>
      </p:pic>
      <p:pic>
        <p:nvPicPr>
          <p:cNvPr id="1027" name="Picture 3" descr="C:\Documents and Settings\zinko\Рабочий стол\магнитогорс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06036"/>
            <a:ext cx="3744416" cy="23812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91371" y="2276872"/>
            <a:ext cx="445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i="1" dirty="0" smtClean="0"/>
              <a:t>Участок расположен к югу от Южного</a:t>
            </a:r>
            <a:br>
              <a:rPr lang="ru-RU" i="1" dirty="0" smtClean="0"/>
            </a:br>
            <a:r>
              <a:rPr lang="ru-RU" i="1" dirty="0" smtClean="0"/>
              <a:t>перехода между берегом реки Урал</a:t>
            </a:r>
            <a:br>
              <a:rPr lang="ru-RU" i="1" dirty="0" smtClean="0"/>
            </a:br>
            <a:r>
              <a:rPr lang="ru-RU" i="1" dirty="0" smtClean="0"/>
              <a:t>и ул. Вознесенской в Правобережном</a:t>
            </a:r>
            <a:br>
              <a:rPr lang="ru-RU" i="1" dirty="0" smtClean="0"/>
            </a:br>
            <a:r>
              <a:rPr lang="ru-RU" i="1" dirty="0" smtClean="0"/>
              <a:t>районе г. Магнитогорска.</a:t>
            </a:r>
            <a:endParaRPr lang="ru-RU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2050" name="Picture 2" descr="C:\Documents and Settings\zinko\Рабочий стол\магнитогорск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368794" cy="2952328"/>
          </a:xfrm>
          <a:prstGeom prst="rect">
            <a:avLst/>
          </a:prstGeom>
          <a:noFill/>
        </p:spPr>
      </p:pic>
      <p:pic>
        <p:nvPicPr>
          <p:cNvPr id="9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579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30 000 </a:t>
            </a:r>
            <a:r>
              <a:rPr lang="ru-RU" sz="1600" b="1" dirty="0"/>
              <a:t>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801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4,68 </a:t>
            </a:r>
            <a:r>
              <a:rPr lang="ru-RU" sz="1600" b="1" dirty="0"/>
              <a:t>га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653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36 847 </a:t>
            </a:r>
            <a:r>
              <a:rPr lang="ru-RU" sz="1600" b="1" dirty="0"/>
              <a:t>кв. м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30 000 </a:t>
            </a:r>
            <a:r>
              <a:rPr lang="ru-RU" sz="1600" b="1" dirty="0"/>
              <a:t>рублей за 1 кв. метр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4830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 smtClean="0"/>
              <a:t>1 330 </a:t>
            </a:r>
            <a:r>
              <a:rPr lang="ru-RU" sz="1500" b="1" dirty="0"/>
              <a:t>чел.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750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</a:t>
            </a:r>
            <a:r>
              <a:rPr lang="ru-RU" sz="1500" b="1" dirty="0" smtClean="0"/>
              <a:t>2018 </a:t>
            </a:r>
            <a:r>
              <a:rPr lang="ru-RU" sz="1500" b="1" dirty="0"/>
              <a:t>г.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5508104" y="4509120"/>
            <a:ext cx="27873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 smtClean="0"/>
              <a:t>Транспортная доступность</a:t>
            </a:r>
            <a:endParaRPr lang="ru-RU" sz="1500" dirty="0"/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795963" y="5013325"/>
            <a:ext cx="262488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1</a:t>
            </a:r>
            <a:r>
              <a:rPr lang="ru-RU" sz="1500" b="1" dirty="0" smtClean="0"/>
              <a:t> детский сад на</a:t>
            </a:r>
            <a:r>
              <a:rPr lang="ru-RU" sz="1500" dirty="0" smtClean="0"/>
              <a:t> 160 </a:t>
            </a:r>
            <a:r>
              <a:rPr lang="ru-RU" sz="1500" dirty="0"/>
              <a:t>мест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5. Проект «</a:t>
            </a:r>
            <a:r>
              <a:rPr lang="ru-RU" sz="2800" b="1" dirty="0" smtClean="0">
                <a:solidFill>
                  <a:srgbClr val="FF0000"/>
                </a:solidFill>
              </a:rPr>
              <a:t>Парковый»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35478"/>
            <a:ext cx="2736304" cy="497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39952" y="3861048"/>
            <a:ext cx="4624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639 однокомнатных квартир площадью от 23,9 до 38,46 кв. м</a:t>
            </a:r>
          </a:p>
          <a:p>
            <a:endParaRPr lang="ru-RU" sz="1200" dirty="0" smtClean="0"/>
          </a:p>
          <a:p>
            <a:r>
              <a:rPr lang="ru-RU" sz="1200" dirty="0" smtClean="0"/>
              <a:t>129 двухкомнатных квартир площадью от 40,63 до 64,69 кв. м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2276872"/>
            <a:ext cx="44283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300" dirty="0" smtClean="0"/>
              <a:t>Застройка проектируемой территории предполагается</a:t>
            </a:r>
            <a:br>
              <a:rPr lang="ru-RU" sz="1300" dirty="0" smtClean="0"/>
            </a:br>
            <a:r>
              <a:rPr lang="ru-RU" sz="1300" dirty="0" smtClean="0"/>
              <a:t>осуществить 10-этажными секционными</a:t>
            </a:r>
            <a:br>
              <a:rPr lang="ru-RU" sz="1300" dirty="0" smtClean="0"/>
            </a:br>
            <a:r>
              <a:rPr lang="ru-RU" sz="1300" dirty="0" smtClean="0"/>
              <a:t>крупнопанельными домами.</a:t>
            </a:r>
            <a:endParaRPr lang="ru-RU" sz="13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5. Проект «</a:t>
            </a:r>
            <a:r>
              <a:rPr lang="ru-RU" sz="2800" b="1" dirty="0" smtClean="0">
                <a:solidFill>
                  <a:srgbClr val="FF0000"/>
                </a:solidFill>
              </a:rPr>
              <a:t>Парковый»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C3C2E-28BC-49EE-A8E8-0FB10EC31093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67544" y="188912"/>
            <a:ext cx="8208911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6. Проект «Олимпийский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Застройщик – ООО «Дельта»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454138, г. Челябинск, Комсомольский проспект, д. 32Д, ИНН 7448122371, ОГРН 1097448007744,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тел.: (351) 239-02-10, 239-02-12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Работа\РОЩИНО\Рощино проекты\ген пла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4104456" cy="4486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1945820" cy="478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28800"/>
            <a:ext cx="1296144" cy="103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C3C2E-28BC-49EE-A8E8-0FB10EC31093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16" name="Picture 6" descr="D:\Общая папка\Болотов\03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963956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465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78 </a:t>
            </a:r>
            <a:r>
              <a:rPr lang="ru-RU" sz="1600" b="1" dirty="0"/>
              <a:t>4</a:t>
            </a:r>
            <a:r>
              <a:rPr lang="ru-RU" sz="1600" b="1" dirty="0" smtClean="0"/>
              <a:t>00 </a:t>
            </a:r>
            <a:r>
              <a:rPr lang="ru-RU" sz="1600" b="1" dirty="0"/>
              <a:t>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6295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82 </a:t>
            </a:r>
            <a:r>
              <a:rPr lang="ru-RU" sz="1600" b="1" dirty="0"/>
              <a:t>га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7451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111 980 </a:t>
            </a:r>
            <a:r>
              <a:rPr lang="ru-RU" sz="1600" b="1" dirty="0"/>
              <a:t>кв. м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28 </a:t>
            </a:r>
            <a:r>
              <a:rPr lang="ru-RU" sz="1600" b="1" dirty="0"/>
              <a:t>8</a:t>
            </a:r>
            <a:r>
              <a:rPr lang="ru-RU" sz="1600" b="1" dirty="0" smtClean="0"/>
              <a:t>00 </a:t>
            </a:r>
            <a:r>
              <a:rPr lang="ru-RU" sz="1600" b="1" dirty="0"/>
              <a:t>рублей за 1 кв. метр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4830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/>
              <a:t>4</a:t>
            </a:r>
            <a:r>
              <a:rPr lang="ru-RU" sz="1500" b="1" dirty="0" smtClean="0"/>
              <a:t> 600 </a:t>
            </a:r>
            <a:r>
              <a:rPr lang="ru-RU" sz="1500" b="1" dirty="0"/>
              <a:t>чел.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148064" y="4509120"/>
            <a:ext cx="3625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/>
              <a:t>Существующая социальная инфраструктура</a:t>
            </a:r>
            <a:endParaRPr lang="ru-RU" sz="1200" dirty="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5868144" y="4869160"/>
            <a:ext cx="24133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00" dirty="0" smtClean="0"/>
              <a:t>12 км до г. Челябинска,</a:t>
            </a:r>
          </a:p>
          <a:p>
            <a:r>
              <a:rPr lang="ru-RU" sz="1300" dirty="0" smtClean="0"/>
              <a:t>4 км до с. Долгодеревенское</a:t>
            </a:r>
            <a:endParaRPr lang="ru-RU" sz="1300" dirty="0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63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2018 г.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67544" y="188912"/>
            <a:ext cx="8208911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6. Проект «Олимпийский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Застройщик – ООО «Дельта»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454138, г. Челябинск, Комсомольский проспект, д. 32Д, ИНН 7448122371, ОГРН 1097448007744,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тел.: (351) 239-02-10, 239-02-12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C3C2E-28BC-49EE-A8E8-0FB10EC31093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51520" y="1412776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libri" pitchFamily="34" charset="0"/>
              </a:rPr>
              <a:t>Проектом предусмотрено строительство панельных  многоквартирных домов </a:t>
            </a:r>
            <a:r>
              <a:rPr lang="ru-RU" sz="1600" b="1" dirty="0" smtClean="0">
                <a:latin typeface="Calibri" pitchFamily="34" charset="0"/>
              </a:rPr>
              <a:t>улучшенной</a:t>
            </a:r>
            <a:br>
              <a:rPr lang="ru-RU" sz="1600" b="1" dirty="0" smtClean="0">
                <a:latin typeface="Calibri" pitchFamily="34" charset="0"/>
              </a:rPr>
            </a:br>
            <a:r>
              <a:rPr lang="ru-RU" sz="1600" b="1" dirty="0" smtClean="0">
                <a:latin typeface="Calibri" pitchFamily="34" charset="0"/>
              </a:rPr>
              <a:t>97-серии</a:t>
            </a:r>
            <a:r>
              <a:rPr lang="ru-RU" sz="1600" dirty="0" smtClean="0">
                <a:latin typeface="Calibri" pitchFamily="34" charset="0"/>
              </a:rPr>
              <a:t>.  Этажность – 10 этажей.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276872"/>
            <a:ext cx="4901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1 610 однокомнатных квартир площадью   от 27,08 до 36,03 кв. м</a:t>
            </a:r>
          </a:p>
          <a:p>
            <a:endParaRPr lang="ru-RU" sz="1200" dirty="0" smtClean="0"/>
          </a:p>
          <a:p>
            <a:r>
              <a:rPr lang="ru-RU" sz="1200" dirty="0" smtClean="0"/>
              <a:t>252 двухкомнатных квартир площадью      от 51,33 до 68,18 кв.  м</a:t>
            </a:r>
          </a:p>
          <a:p>
            <a:endParaRPr lang="ru-RU" sz="1200" dirty="0" smtClean="0"/>
          </a:p>
          <a:p>
            <a:r>
              <a:rPr lang="ru-RU" sz="1200" dirty="0" smtClean="0"/>
              <a:t>56 трехкомнатных квартир площадью                83,43 кв. м</a:t>
            </a:r>
            <a:endParaRPr lang="ru-RU" sz="1200" dirty="0"/>
          </a:p>
        </p:txBody>
      </p:sp>
      <p:pic>
        <p:nvPicPr>
          <p:cNvPr id="10" name="Picture 2" descr="D:\Работа\РОЩИНО\план типового этаж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27891"/>
            <a:ext cx="3672408" cy="2376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Работа\РОЩИНО\планировка угл секц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6208" y="3514393"/>
            <a:ext cx="2752467" cy="3157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Работа\РОЩИНО\планировка тип этаж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5952" y="1448984"/>
            <a:ext cx="2160648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67544" y="188912"/>
            <a:ext cx="8208911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6. Проект «Олимпийский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Застройщик – ООО «Дельта»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454138, г. Челябинск, Комсомольский проспект, д. 32Д, ИНН 7448122371, ОГРН 1097448007744,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тел.: (351) 239-02-10, 239-02-12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08D80-959F-45BC-92B2-CD7F7F8F4BBF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Проект «ЭкоСити»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3" cstate="print"/>
          <a:srcRect l="1256" r="4559" b="5858"/>
          <a:stretch>
            <a:fillRect/>
          </a:stretch>
        </p:blipFill>
        <p:spPr bwMode="auto">
          <a:xfrm>
            <a:off x="251520" y="1772816"/>
            <a:ext cx="5399088" cy="4751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5" name="Полилиния 2"/>
          <p:cNvSpPr>
            <a:spLocks/>
          </p:cNvSpPr>
          <p:nvPr/>
        </p:nvSpPr>
        <p:spPr bwMode="auto">
          <a:xfrm>
            <a:off x="972245" y="4149303"/>
            <a:ext cx="523875" cy="668338"/>
          </a:xfrm>
          <a:custGeom>
            <a:avLst/>
            <a:gdLst>
              <a:gd name="T0" fmla="*/ 324476 w 559558"/>
              <a:gd name="T1" fmla="*/ 0 h 814317"/>
              <a:gd name="T2" fmla="*/ 376514 w 559558"/>
              <a:gd name="T3" fmla="*/ 145798 h 814317"/>
              <a:gd name="T4" fmla="*/ 364270 w 559558"/>
              <a:gd name="T5" fmla="*/ 172181 h 814317"/>
              <a:gd name="T6" fmla="*/ 333659 w 559558"/>
              <a:gd name="T7" fmla="*/ 168015 h 814317"/>
              <a:gd name="T8" fmla="*/ 293864 w 559558"/>
              <a:gd name="T9" fmla="*/ 193009 h 814317"/>
              <a:gd name="T10" fmla="*/ 254071 w 559558"/>
              <a:gd name="T11" fmla="*/ 198564 h 814317"/>
              <a:gd name="T12" fmla="*/ 238765 w 559558"/>
              <a:gd name="T13" fmla="*/ 209671 h 814317"/>
              <a:gd name="T14" fmla="*/ 217338 w 559558"/>
              <a:gd name="T15" fmla="*/ 220780 h 814317"/>
              <a:gd name="T16" fmla="*/ 205093 w 559558"/>
              <a:gd name="T17" fmla="*/ 231889 h 814317"/>
              <a:gd name="T18" fmla="*/ 205093 w 559558"/>
              <a:gd name="T19" fmla="*/ 248551 h 814317"/>
              <a:gd name="T20" fmla="*/ 183666 w 559558"/>
              <a:gd name="T21" fmla="*/ 229111 h 814317"/>
              <a:gd name="T22" fmla="*/ 143871 w 559558"/>
              <a:gd name="T23" fmla="*/ 220780 h 814317"/>
              <a:gd name="T24" fmla="*/ 159176 w 559558"/>
              <a:gd name="T25" fmla="*/ 201340 h 814317"/>
              <a:gd name="T26" fmla="*/ 186726 w 559558"/>
              <a:gd name="T27" fmla="*/ 186066 h 814317"/>
              <a:gd name="T28" fmla="*/ 168360 w 559558"/>
              <a:gd name="T29" fmla="*/ 169404 h 814317"/>
              <a:gd name="T30" fmla="*/ 137749 w 559558"/>
              <a:gd name="T31" fmla="*/ 165238 h 814317"/>
              <a:gd name="T32" fmla="*/ 82649 w 559558"/>
              <a:gd name="T33" fmla="*/ 165238 h 814317"/>
              <a:gd name="T34" fmla="*/ 48978 w 559558"/>
              <a:gd name="T35" fmla="*/ 168015 h 814317"/>
              <a:gd name="T36" fmla="*/ 21427 w 559558"/>
              <a:gd name="T37" fmla="*/ 173568 h 814317"/>
              <a:gd name="T38" fmla="*/ 0 w 559558"/>
              <a:gd name="T39" fmla="*/ 174958 h 814317"/>
              <a:gd name="T40" fmla="*/ 70405 w 559558"/>
              <a:gd name="T41" fmla="*/ 108307 h 814317"/>
              <a:gd name="T42" fmla="*/ 324476 w 559558"/>
              <a:gd name="T43" fmla="*/ 0 h 81431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59558"/>
              <a:gd name="T67" fmla="*/ 0 h 814317"/>
              <a:gd name="T68" fmla="*/ 559558 w 559558"/>
              <a:gd name="T69" fmla="*/ 814317 h 81431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59558" h="814317">
                <a:moveTo>
                  <a:pt x="482221" y="0"/>
                </a:moveTo>
                <a:lnTo>
                  <a:pt x="559558" y="477672"/>
                </a:lnTo>
                <a:lnTo>
                  <a:pt x="541361" y="564108"/>
                </a:lnTo>
                <a:lnTo>
                  <a:pt x="495869" y="550460"/>
                </a:lnTo>
                <a:lnTo>
                  <a:pt x="436728" y="632347"/>
                </a:lnTo>
                <a:lnTo>
                  <a:pt x="377588" y="650544"/>
                </a:lnTo>
                <a:lnTo>
                  <a:pt x="354842" y="686938"/>
                </a:lnTo>
                <a:lnTo>
                  <a:pt x="322997" y="723332"/>
                </a:lnTo>
                <a:lnTo>
                  <a:pt x="304800" y="759726"/>
                </a:lnTo>
                <a:lnTo>
                  <a:pt x="304800" y="814317"/>
                </a:lnTo>
                <a:lnTo>
                  <a:pt x="272955" y="750627"/>
                </a:lnTo>
                <a:lnTo>
                  <a:pt x="213815" y="723332"/>
                </a:lnTo>
                <a:lnTo>
                  <a:pt x="236561" y="659642"/>
                </a:lnTo>
                <a:lnTo>
                  <a:pt x="277504" y="609600"/>
                </a:lnTo>
                <a:lnTo>
                  <a:pt x="250209" y="555009"/>
                </a:lnTo>
                <a:lnTo>
                  <a:pt x="204716" y="541362"/>
                </a:lnTo>
                <a:lnTo>
                  <a:pt x="122830" y="541362"/>
                </a:lnTo>
                <a:lnTo>
                  <a:pt x="72788" y="550460"/>
                </a:lnTo>
                <a:lnTo>
                  <a:pt x="31845" y="568657"/>
                </a:lnTo>
                <a:lnTo>
                  <a:pt x="0" y="573206"/>
                </a:lnTo>
                <a:lnTo>
                  <a:pt x="104633" y="354842"/>
                </a:lnTo>
                <a:lnTo>
                  <a:pt x="482221" y="0"/>
                </a:lnTo>
                <a:close/>
              </a:path>
            </a:pathLst>
          </a:custGeom>
          <a:solidFill>
            <a:srgbClr val="00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366" name="Рисунок 1"/>
          <p:cNvPicPr>
            <a:picLocks noChangeAspect="1"/>
          </p:cNvPicPr>
          <p:nvPr/>
        </p:nvPicPr>
        <p:blipFill>
          <a:blip r:embed="rId4" cstate="print"/>
          <a:srcRect l="29919" t="13602" r="38582" b="10802"/>
          <a:stretch>
            <a:fillRect/>
          </a:stretch>
        </p:blipFill>
        <p:spPr bwMode="auto">
          <a:xfrm>
            <a:off x="5868095" y="2133178"/>
            <a:ext cx="3092450" cy="417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80083" y="4797003"/>
            <a:ext cx="1079500" cy="320675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500" b="1">
                <a:solidFill>
                  <a:srgbClr val="003300"/>
                </a:solidFill>
              </a:rPr>
              <a:t>ЭкоСити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20888"/>
            <a:ext cx="4846578" cy="42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4213" y="188912"/>
            <a:ext cx="7850187" cy="2087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7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  <a:r>
              <a:rPr lang="ru-RU" sz="2800" b="1" dirty="0">
                <a:solidFill>
                  <a:srgbClr val="FF0000"/>
                </a:solidFill>
              </a:rPr>
              <a:t>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«Микрорайон в границах улиц Октябрьская – 9 Мая – Карпенко –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Крылова – Мичурина»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5123" name="Picture 3" descr="D:\Зинько\ЖИЛЬЁ ДЛЯ РОССИЙСКОЙ СЕМЬИ\Конкурсный отбор\Презентации проектов\Курортный. Чебаркуль\3.основн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08290"/>
            <a:ext cx="4032448" cy="4178558"/>
          </a:xfrm>
          <a:prstGeom prst="rect">
            <a:avLst/>
          </a:prstGeom>
          <a:noFill/>
        </p:spPr>
      </p:pic>
      <p:pic>
        <p:nvPicPr>
          <p:cNvPr id="7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636268" y="1457325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355406" y="3424237"/>
            <a:ext cx="3465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26 000 </a:t>
            </a:r>
            <a:r>
              <a:rPr lang="ru-RU" sz="1600" b="1" dirty="0"/>
              <a:t>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4499868" y="2465387"/>
            <a:ext cx="2914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17,35 </a:t>
            </a:r>
            <a:r>
              <a:rPr lang="ru-RU" sz="1600" b="1" dirty="0"/>
              <a:t>га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44331" y="2897187"/>
            <a:ext cx="2653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47 700 </a:t>
            </a:r>
            <a:r>
              <a:rPr lang="ru-RU" sz="1600" b="1" dirty="0"/>
              <a:t>кв. м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931668" y="3905250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30 000 </a:t>
            </a:r>
            <a:r>
              <a:rPr lang="ru-RU" sz="1600" b="1" dirty="0"/>
              <a:t>рублей за 1 кв. метр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4715768" y="4337050"/>
            <a:ext cx="34830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 smtClean="0"/>
              <a:t>1 722 </a:t>
            </a:r>
            <a:r>
              <a:rPr lang="ru-RU" sz="1500" b="1" dirty="0"/>
              <a:t>чел.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147568" y="5848350"/>
            <a:ext cx="33750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</a:t>
            </a:r>
            <a:r>
              <a:rPr lang="ru-RU" sz="1500" b="1" dirty="0" smtClean="0"/>
              <a:t>2018 </a:t>
            </a:r>
            <a:r>
              <a:rPr lang="ru-RU" sz="1500" b="1" dirty="0"/>
              <a:t>г.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5507931" y="5345112"/>
            <a:ext cx="262488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1</a:t>
            </a:r>
            <a:r>
              <a:rPr lang="ru-RU" sz="1500" b="1" dirty="0" smtClean="0"/>
              <a:t> детский сад на</a:t>
            </a:r>
            <a:r>
              <a:rPr lang="ru-RU" sz="1500" dirty="0" smtClean="0"/>
              <a:t> 200 </a:t>
            </a:r>
            <a:r>
              <a:rPr lang="ru-RU" sz="1500" dirty="0"/>
              <a:t>мест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292080" y="4840907"/>
            <a:ext cx="206883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1</a:t>
            </a:r>
            <a:r>
              <a:rPr lang="ru-RU" sz="1500" b="1" dirty="0" smtClean="0"/>
              <a:t> школа на</a:t>
            </a:r>
            <a:r>
              <a:rPr lang="ru-RU" sz="1500" dirty="0" smtClean="0"/>
              <a:t> 360 </a:t>
            </a:r>
            <a:r>
              <a:rPr lang="ru-RU" sz="1500" dirty="0"/>
              <a:t>мест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84213" y="188912"/>
            <a:ext cx="7850187" cy="2087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7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  <a:r>
              <a:rPr lang="ru-RU" sz="2800" b="1" dirty="0">
                <a:solidFill>
                  <a:srgbClr val="FF0000"/>
                </a:solidFill>
              </a:rPr>
              <a:t>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«Микрорайон в границах улиц Октябрьская – 9 Мая – Карпенко –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Крылова – Мичурина»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E816A-97E4-4036-AE00-D152894F0EA3}" type="slidenum">
              <a:rPr lang="ru-RU"/>
              <a:pPr>
                <a:defRPr/>
              </a:pPr>
              <a:t>22</a:t>
            </a:fld>
            <a:endParaRPr lang="ru-RU"/>
          </a:p>
        </p:txBody>
      </p:sp>
      <p:pic>
        <p:nvPicPr>
          <p:cNvPr id="4098" name="Picture 2" descr="C:\Documents and Settings\zinko\Рабочий стол\Чебарку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8098529" cy="32464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39752" y="2924944"/>
            <a:ext cx="462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505 однокомнатных квартир площадью от 23,9 до 38,46 кв. м</a:t>
            </a:r>
          </a:p>
          <a:p>
            <a:r>
              <a:rPr lang="ru-RU" sz="1200" dirty="0" smtClean="0"/>
              <a:t>138 двухкомнатных квартир площадью от 40,63 до 64,69 кв. м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2420888"/>
            <a:ext cx="76286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/>
              <a:t>Застройка проектируемой территории предполагается осуществить 10-этажными секционными</a:t>
            </a:r>
            <a:br>
              <a:rPr lang="ru-RU" sz="1300" dirty="0" smtClean="0"/>
            </a:br>
            <a:r>
              <a:rPr lang="ru-RU" sz="1300" dirty="0" smtClean="0"/>
              <a:t>крупнопанельными домами.</a:t>
            </a:r>
            <a:endParaRPr lang="ru-RU" sz="13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4213" y="188912"/>
            <a:ext cx="7850187" cy="2087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7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  <a:r>
              <a:rPr lang="ru-RU" sz="2800" b="1" dirty="0">
                <a:solidFill>
                  <a:srgbClr val="FF0000"/>
                </a:solidFill>
              </a:rPr>
              <a:t>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«Микрорайон в границах улиц Октябрьская – 9 Мая – Карпенко –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Крылова – Мичурина»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</a:t>
            </a:r>
            <a:r>
              <a:rPr lang="ru-RU" sz="2000" dirty="0" err="1" smtClean="0">
                <a:solidFill>
                  <a:srgbClr val="FF0000"/>
                </a:solidFill>
              </a:rPr>
              <a:t>ПромСитиСтрой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454010, г. Челябинск, ул. Гагарина, 38, ИНН 7449101060, ОГРН 1117449000074,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тел./факс: (351) 263-64-33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B7B3CE-4876-4044-97E4-2727285F4BF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638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54006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579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/>
              <a:t>170 000 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16391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605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/>
              <a:t>58 га</a:t>
            </a:r>
          </a:p>
        </p:txBody>
      </p:sp>
      <p:sp>
        <p:nvSpPr>
          <p:cNvPr id="16392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7678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/>
              <a:t>280 000 кв. м</a:t>
            </a: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/>
              <a:t>30 000 рублей за 1 кв. метр</a:t>
            </a:r>
          </a:p>
        </p:txBody>
      </p:sp>
      <p:sp>
        <p:nvSpPr>
          <p:cNvPr id="16394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451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/>
              <a:t>9 150 чел.</a:t>
            </a:r>
          </a:p>
        </p:txBody>
      </p:sp>
      <p:sp>
        <p:nvSpPr>
          <p:cNvPr id="16395" name="Text Box 24"/>
          <p:cNvSpPr txBox="1">
            <a:spLocks noChangeArrowheads="1"/>
          </p:cNvSpPr>
          <p:nvPr/>
        </p:nvSpPr>
        <p:spPr bwMode="auto">
          <a:xfrm>
            <a:off x="5867400" y="4508500"/>
            <a:ext cx="227562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2 школы </a:t>
            </a:r>
            <a:r>
              <a:rPr lang="ru-RU" sz="1500" dirty="0"/>
              <a:t>на 1 600 мест</a:t>
            </a:r>
          </a:p>
        </p:txBody>
      </p:sp>
      <p:sp>
        <p:nvSpPr>
          <p:cNvPr id="16396" name="Text Box 25"/>
          <p:cNvSpPr txBox="1">
            <a:spLocks noChangeArrowheads="1"/>
          </p:cNvSpPr>
          <p:nvPr/>
        </p:nvSpPr>
        <p:spPr bwMode="auto">
          <a:xfrm>
            <a:off x="5795963" y="5013325"/>
            <a:ext cx="270984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2 детских сада </a:t>
            </a:r>
            <a:r>
              <a:rPr lang="ru-RU" sz="1500" dirty="0"/>
              <a:t>по 230 мест</a:t>
            </a:r>
          </a:p>
        </p:txBody>
      </p:sp>
      <p:sp>
        <p:nvSpPr>
          <p:cNvPr id="16397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63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2018 г.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Проект «ЭкоСити»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9B3EB4A-6675-4896-BBAD-1273065C33F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2" name="Рисунок 22" descr="40 дом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05263"/>
            <a:ext cx="8577263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4" descr="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381328"/>
            <a:ext cx="214312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3" descr="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6381328"/>
            <a:ext cx="214312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381328"/>
            <a:ext cx="214312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467544" y="1628800"/>
            <a:ext cx="83219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</a:rPr>
              <a:t>Жилой фонд составляют небольшие, ликвидные </a:t>
            </a:r>
            <a:r>
              <a:rPr lang="ru-RU" sz="1600" b="1" dirty="0">
                <a:latin typeface="Calibri" pitchFamily="34" charset="0"/>
              </a:rPr>
              <a:t>1, 2-х, 3-х комнатные </a:t>
            </a:r>
            <a:r>
              <a:rPr lang="ru-RU" sz="1600" b="1" dirty="0" smtClean="0">
                <a:latin typeface="Calibri" pitchFamily="34" charset="0"/>
              </a:rPr>
              <a:t>квартиры </a:t>
            </a:r>
            <a:r>
              <a:rPr lang="ru-RU" sz="1600" dirty="0" smtClean="0">
                <a:latin typeface="Calibri" pitchFamily="34" charset="0"/>
              </a:rPr>
              <a:t>площадью </a:t>
            </a:r>
            <a:r>
              <a:rPr lang="ru-RU" sz="1600" b="1" dirty="0">
                <a:latin typeface="Calibri" pitchFamily="34" charset="0"/>
              </a:rPr>
              <a:t>от 24 до 65 кв</a:t>
            </a:r>
            <a:r>
              <a:rPr lang="ru-RU" sz="1600" b="1" dirty="0" smtClean="0">
                <a:latin typeface="Calibri" pitchFamily="34" charset="0"/>
              </a:rPr>
              <a:t>. м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323528" y="6309320"/>
            <a:ext cx="7992888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</a:pPr>
            <a:r>
              <a:rPr lang="ru-RU" sz="1600" b="1" dirty="0" smtClean="0">
                <a:latin typeface="Calibri" pitchFamily="34" charset="0"/>
              </a:rPr>
              <a:t>   Удобные планировки                               Чистовая отделка                             Доступная цена</a:t>
            </a:r>
            <a:endParaRPr lang="ru-RU" sz="1600" b="1" dirty="0">
              <a:latin typeface="Calibri" pitchFamily="34" charset="0"/>
            </a:endParaRPr>
          </a:p>
        </p:txBody>
      </p:sp>
      <p:pic>
        <p:nvPicPr>
          <p:cNvPr id="17418" name="Рисунок 8"/>
          <p:cNvPicPr>
            <a:picLocks noChangeAspect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5148064" y="2060848"/>
            <a:ext cx="38163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2276872"/>
            <a:ext cx="4901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2 169 однокомнатных квартир площадью   от 24,54 до 41,17 кв. м</a:t>
            </a:r>
          </a:p>
          <a:p>
            <a:endParaRPr lang="ru-RU" sz="1200" dirty="0" smtClean="0"/>
          </a:p>
          <a:p>
            <a:r>
              <a:rPr lang="ru-RU" sz="1200" dirty="0" smtClean="0"/>
              <a:t>1 588 двухкомнатных квартир площадью   от 38,46 до 56,43 кв.  м</a:t>
            </a:r>
          </a:p>
          <a:p>
            <a:endParaRPr lang="ru-RU" sz="1200" dirty="0" smtClean="0"/>
          </a:p>
          <a:p>
            <a:r>
              <a:rPr lang="ru-RU" sz="1200" dirty="0" smtClean="0"/>
              <a:t>460 трехкомнатных квартир площадью      от 58,92 до 67,88 кв. м</a:t>
            </a:r>
            <a:endParaRPr lang="ru-RU" sz="12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84213" y="188913"/>
            <a:ext cx="7850187" cy="1295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Проект «ЭкоСити»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Застройщик – ООО «ЭкоСити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454084, г. Челябинск, ул. Каслинская, 5, к.2, ИНН 7447216718, ОГРН 1127447014640</a:t>
            </a:r>
          </a:p>
          <a:p>
            <a:pPr marL="342900" indent="-342900"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тел. +7 919-114-75-75, +7 922-010-22-12,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KolesnichenkoAV@develop-man.ru</a:t>
            </a:r>
            <a:endParaRPr lang="ru-RU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C9D78-DFB6-4307-946A-737C9FDCE932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2. Проект «Парус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ОАО «ЮУ КЖСИ»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454091, г. Челябинск, ул. Кирова, д. 159, офис 1302, ИНН 7453094401, ОГРН  1027403868260,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(351) 779-32-01, 779-32-10, факс (351) 779-32-01,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info@ipoteka-74.ru</a:t>
            </a:r>
            <a:endParaRPr lang="ru-RU" sz="1400" dirty="0"/>
          </a:p>
        </p:txBody>
      </p:sp>
      <p:pic>
        <p:nvPicPr>
          <p:cNvPr id="2050" name="Picture 2" descr="C:\Documents and Settings\zinko\Рабочий стол\озер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149080"/>
            <a:ext cx="2156934" cy="2153738"/>
          </a:xfrm>
          <a:prstGeom prst="rect">
            <a:avLst/>
          </a:prstGeom>
          <a:noFill/>
        </p:spPr>
      </p:pic>
      <p:pic>
        <p:nvPicPr>
          <p:cNvPr id="2051" name="Picture 3" descr="C:\Documents and Settings\zinko\Рабочий стол\озерный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149080"/>
            <a:ext cx="2234065" cy="2157829"/>
          </a:xfrm>
          <a:prstGeom prst="rect">
            <a:avLst/>
          </a:prstGeom>
          <a:noFill/>
        </p:spPr>
      </p:pic>
      <p:pic>
        <p:nvPicPr>
          <p:cNvPr id="2052" name="Picture 4" descr="C:\Documents and Settings\zinko\Рабочий стол\озерный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556792"/>
            <a:ext cx="5344287" cy="24779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DE2C92-C32B-4FAD-83B4-1D4747329DE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7" name="Picture 3" descr="C:\Documents and Settings\zinko\Рабочий стол\озерный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5060438" cy="4844114"/>
          </a:xfrm>
          <a:prstGeom prst="rect">
            <a:avLst/>
          </a:prstGeom>
          <a:noFill/>
        </p:spPr>
      </p:pic>
      <p:pic>
        <p:nvPicPr>
          <p:cNvPr id="6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5569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111 </a:t>
            </a:r>
            <a:r>
              <a:rPr lang="ru-RU" sz="1600" b="1" dirty="0"/>
              <a:t>000 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858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 66,8 га</a:t>
            </a:r>
            <a:endParaRPr lang="ru-RU" sz="1600" b="1" dirty="0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7678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360 </a:t>
            </a:r>
            <a:r>
              <a:rPr lang="ru-RU" sz="1600" b="1" dirty="0"/>
              <a:t>000 кв. </a:t>
            </a:r>
            <a:r>
              <a:rPr lang="ru-RU" sz="1600" b="1" dirty="0" smtClean="0"/>
              <a:t>м</a:t>
            </a:r>
            <a:endParaRPr lang="ru-RU" sz="1600" b="1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/>
              <a:t>30 000 рублей за 1 кв. метр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59047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 smtClean="0"/>
              <a:t>12 000 </a:t>
            </a:r>
            <a:r>
              <a:rPr lang="ru-RU" sz="1500" b="1" dirty="0"/>
              <a:t>чел.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5867400" y="4508500"/>
            <a:ext cx="221951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1</a:t>
            </a:r>
            <a:r>
              <a:rPr lang="ru-RU" sz="1500" b="1" dirty="0" smtClean="0"/>
              <a:t> школа </a:t>
            </a:r>
            <a:r>
              <a:rPr lang="ru-RU" sz="1500" dirty="0"/>
              <a:t>на 1 </a:t>
            </a:r>
            <a:r>
              <a:rPr lang="ru-RU" sz="1500" dirty="0" smtClean="0"/>
              <a:t>500 </a:t>
            </a:r>
            <a:r>
              <a:rPr lang="ru-RU" sz="1500" dirty="0"/>
              <a:t>мест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795963" y="5013325"/>
            <a:ext cx="270984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/>
              <a:t>3</a:t>
            </a:r>
            <a:r>
              <a:rPr lang="ru-RU" sz="1500" b="1" dirty="0" smtClean="0"/>
              <a:t> </a:t>
            </a:r>
            <a:r>
              <a:rPr lang="ru-RU" sz="1500" b="1" dirty="0"/>
              <a:t>детских сада </a:t>
            </a:r>
            <a:r>
              <a:rPr lang="ru-RU" sz="1500" dirty="0"/>
              <a:t>по </a:t>
            </a:r>
            <a:r>
              <a:rPr lang="ru-RU" sz="1500" dirty="0" smtClean="0"/>
              <a:t>340 </a:t>
            </a:r>
            <a:r>
              <a:rPr lang="ru-RU" sz="1500" dirty="0"/>
              <a:t>мест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63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2018 г.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2. Проект «Парус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ОАО «ЮУ КЖСИ»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454091, г. Челябинск, ул. Кирова, д. 159, офис 1302, ИНН 7453094401, ОГРН  1027403868260,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(351) 779-32-01, 779-32-10, факс (351) 779-32-01,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info@ipoteka-74.ru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DE2C92-C32B-4FAD-83B4-1D4747329DE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4" name="Picture 2" descr="C:\Documents and Settings\zinko\Рабочий стол\озерный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5064224" cy="499300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292080" y="1556792"/>
            <a:ext cx="3619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Общая площадь жилой застройки составляет </a:t>
            </a:r>
            <a:br>
              <a:rPr lang="ru-RU" sz="1200" dirty="0" smtClean="0"/>
            </a:br>
            <a:r>
              <a:rPr lang="ru-RU" sz="1200" dirty="0" smtClean="0"/>
              <a:t>360 тыс. кв. м. Доля жилья экономкласса</a:t>
            </a:r>
            <a:br>
              <a:rPr lang="ru-RU" sz="1200" dirty="0" smtClean="0"/>
            </a:br>
            <a:r>
              <a:rPr lang="ru-RU" sz="1200" dirty="0" smtClean="0"/>
              <a:t>в рамках Программы – 111 тыс. кв. м.</a:t>
            </a:r>
          </a:p>
          <a:p>
            <a:pPr algn="just"/>
            <a:r>
              <a:rPr lang="ru-RU" sz="1200" dirty="0" smtClean="0"/>
              <a:t>   Квартирный состав жилых домов включает</a:t>
            </a:r>
            <a:br>
              <a:rPr lang="ru-RU" sz="1200" dirty="0" smtClean="0"/>
            </a:br>
            <a:r>
              <a:rPr lang="ru-RU" sz="1200" dirty="0" smtClean="0"/>
              <a:t>в себя одно-, двух- и трехкомнатные квартиры, а  также малогабаритные квартиры-студии.</a:t>
            </a:r>
          </a:p>
          <a:p>
            <a:pPr algn="just"/>
            <a:r>
              <a:rPr lang="ru-RU" sz="1200" dirty="0" smtClean="0"/>
              <a:t>   Этажность планируемого к строительству жилья составляет от 4 до 10 этажей, основная доля жилых домов имеет этажность  5 этажей.</a:t>
            </a:r>
          </a:p>
          <a:p>
            <a:pPr algn="just"/>
            <a:r>
              <a:rPr lang="ru-RU" sz="1200" dirty="0" smtClean="0"/>
              <a:t>   Строительство многоквартирных домов будет осуществляться по типовым и индивидуальным проектам.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524270" y="4005064"/>
            <a:ext cx="3440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1 361 </a:t>
            </a:r>
            <a:r>
              <a:rPr lang="ru-RU" sz="1200" b="1" dirty="0" smtClean="0"/>
              <a:t>одно</a:t>
            </a:r>
            <a:r>
              <a:rPr lang="ru-RU" sz="1200" dirty="0" smtClean="0"/>
              <a:t>комнатная квартира площадью</a:t>
            </a:r>
            <a:br>
              <a:rPr lang="ru-RU" sz="1200" dirty="0" smtClean="0"/>
            </a:br>
            <a:r>
              <a:rPr lang="ru-RU" sz="1200" dirty="0" smtClean="0"/>
              <a:t>до 35 кв. метров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836 </a:t>
            </a:r>
            <a:r>
              <a:rPr lang="ru-RU" sz="1200" b="1" dirty="0" smtClean="0"/>
              <a:t>двух</a:t>
            </a:r>
            <a:r>
              <a:rPr lang="ru-RU" sz="1200" dirty="0" smtClean="0"/>
              <a:t>комнатных квартир площадью</a:t>
            </a:r>
            <a:br>
              <a:rPr lang="ru-RU" sz="1200" dirty="0" smtClean="0"/>
            </a:br>
            <a:r>
              <a:rPr lang="ru-RU" sz="1200" dirty="0" smtClean="0"/>
              <a:t>от 35 до 50 кв. метров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544 </a:t>
            </a:r>
            <a:r>
              <a:rPr lang="ru-RU" sz="1200" b="1" dirty="0" smtClean="0"/>
              <a:t>трех</a:t>
            </a:r>
            <a:r>
              <a:rPr lang="ru-RU" sz="1200" dirty="0" smtClean="0"/>
              <a:t>комнатных квартир площадью</a:t>
            </a:r>
            <a:br>
              <a:rPr lang="ru-RU" sz="1200" dirty="0" smtClean="0"/>
            </a:br>
            <a:r>
              <a:rPr lang="ru-RU" sz="1200" dirty="0" smtClean="0"/>
              <a:t>от 50 до 70 кв. метров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74 </a:t>
            </a:r>
            <a:r>
              <a:rPr lang="ru-RU" sz="1200" b="1" dirty="0" smtClean="0"/>
              <a:t>четырех</a:t>
            </a:r>
            <a:r>
              <a:rPr lang="ru-RU" sz="1200" dirty="0" smtClean="0"/>
              <a:t>комнатные квартиры площадью</a:t>
            </a:r>
            <a:br>
              <a:rPr lang="ru-RU" sz="1200" dirty="0" smtClean="0"/>
            </a:br>
            <a:r>
              <a:rPr lang="ru-RU" sz="1200" dirty="0" smtClean="0"/>
              <a:t>от 70 до 80 кв. метров</a:t>
            </a:r>
            <a:endParaRPr lang="ru-RU" sz="1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4213" y="188912"/>
            <a:ext cx="7850187" cy="1223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2. Проект «Парус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ОАО «ЮУ КЖСИ»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454091, г. Челябинск, ул. Кирова, д. 159, офис 1302, ИНН 7453094401, ОГРН  1027403868260,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(351) 779-32-01, 779-32-10, факс (351) 779-32-01,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info@ipoteka-74.ru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9F04C-6759-4CD0-A0FD-109B5D16CDD2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3568" y="188640"/>
            <a:ext cx="7850187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3. 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«Золотые ворота»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«Проект Парковый-1»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454084, г. Челябинск, ул. 2-я </a:t>
            </a:r>
            <a:r>
              <a:rPr lang="ru-RU" sz="1400" dirty="0" err="1" smtClean="0">
                <a:solidFill>
                  <a:srgbClr val="FF0000"/>
                </a:solidFill>
              </a:rPr>
              <a:t>Шагольская</a:t>
            </a:r>
            <a:r>
              <a:rPr lang="ru-RU" sz="1400" dirty="0" smtClean="0">
                <a:solidFill>
                  <a:srgbClr val="FF0000"/>
                </a:solidFill>
              </a:rPr>
              <a:t>, 27, ИНН 7447190756, ОГРН 1117447006973,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 (351) 210-47-74,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Parkoyy-1@mail.ru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7" name="Picture 19" descr="ситуац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5" y="1556792"/>
            <a:ext cx="6062888" cy="478326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5733256"/>
            <a:ext cx="5110758" cy="646331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Жилой комплекс в границах ул. Кожевникова,</a:t>
            </a:r>
            <a:br>
              <a:rPr lang="ru-RU" i="1" dirty="0" smtClean="0"/>
            </a:br>
            <a:r>
              <a:rPr lang="ru-RU" i="1" dirty="0" smtClean="0"/>
              <a:t>пер. Юннатов, пр. Победы в г. Копейске</a:t>
            </a:r>
            <a:endParaRPr lang="ru-RU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Без имен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9F04C-6759-4CD0-A0FD-109B5D16CDD2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16" name="Picture 11" descr="проект планиров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6211962" cy="4105051"/>
          </a:xfrm>
          <a:prstGeom prst="rect">
            <a:avLst/>
          </a:prstGeom>
          <a:noFill/>
        </p:spPr>
      </p:pic>
      <p:pic>
        <p:nvPicPr>
          <p:cNvPr id="7" name="Рисунок 23" descr="плашки2.png"/>
          <p:cNvPicPr>
            <a:picLocks noChangeAspect="1"/>
          </p:cNvPicPr>
          <p:nvPr/>
        </p:nvPicPr>
        <p:blipFill>
          <a:blip r:embed="rId4" cstate="print"/>
          <a:srcRect t="2126" b="7085"/>
          <a:stretch>
            <a:fillRect/>
          </a:stretch>
        </p:blipFill>
        <p:spPr bwMode="auto">
          <a:xfrm>
            <a:off x="3924300" y="1125538"/>
            <a:ext cx="5060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643438" y="3092450"/>
            <a:ext cx="3465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27 995 </a:t>
            </a:r>
            <a:r>
              <a:rPr lang="ru-RU" sz="1600" b="1" dirty="0"/>
              <a:t>кв. м </a:t>
            </a:r>
            <a:r>
              <a:rPr lang="ru-RU" sz="1600" dirty="0"/>
              <a:t>жилья эконом-класса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787900" y="2133600"/>
            <a:ext cx="2858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Территория участка </a:t>
            </a:r>
            <a:r>
              <a:rPr lang="ru-RU" sz="1600" b="1" dirty="0" smtClean="0"/>
              <a:t> 2,22 га</a:t>
            </a:r>
            <a:endParaRPr lang="ru-RU" sz="1600" b="1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932363" y="2565400"/>
            <a:ext cx="2653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/>
              <a:t>Жилой фонд </a:t>
            </a:r>
            <a:r>
              <a:rPr lang="ru-RU" sz="1600" b="1" dirty="0" smtClean="0"/>
              <a:t>36 368 </a:t>
            </a:r>
            <a:r>
              <a:rPr lang="ru-RU" sz="1600" b="1" dirty="0"/>
              <a:t>кв. </a:t>
            </a:r>
            <a:r>
              <a:rPr lang="ru-RU" sz="1600" b="1" dirty="0" smtClean="0"/>
              <a:t>м</a:t>
            </a:r>
            <a:endParaRPr lang="ru-RU" sz="1600" b="1" dirty="0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219700" y="3573463"/>
            <a:ext cx="2929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/>
              <a:t>30 000 рублей за 1 кв. метр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003800" y="4005263"/>
            <a:ext cx="34830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Расчетное число жителей </a:t>
            </a:r>
            <a:r>
              <a:rPr lang="ru-RU" sz="1500" b="1" dirty="0" smtClean="0"/>
              <a:t>1 485 </a:t>
            </a:r>
            <a:r>
              <a:rPr lang="ru-RU" sz="1500" b="1" dirty="0"/>
              <a:t>чел.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5795963" y="5013325"/>
            <a:ext cx="27873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 smtClean="0"/>
              <a:t>Транспортная доступность</a:t>
            </a:r>
            <a:endParaRPr lang="ru-RU" sz="1500" dirty="0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435600" y="5516563"/>
            <a:ext cx="3363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/>
              <a:t>Сроки строительства </a:t>
            </a:r>
            <a:r>
              <a:rPr lang="ru-RU" sz="1500" b="1" dirty="0"/>
              <a:t>2015 – 2018 г.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148064" y="4509120"/>
            <a:ext cx="3625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/>
              <a:t>Существующая социальная инфраструктура</a:t>
            </a:r>
            <a:endParaRPr lang="ru-RU" sz="12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3568" y="188640"/>
            <a:ext cx="7850187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3. Проект </a:t>
            </a:r>
            <a:r>
              <a:rPr lang="ru-RU" sz="2800" b="1" dirty="0" smtClean="0">
                <a:solidFill>
                  <a:srgbClr val="FF0000"/>
                </a:solidFill>
              </a:rPr>
              <a:t>«Золотые ворота»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Застройщик – ООО «Проект Парковый-1»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454084, г. Челябинск, ул. 2-я </a:t>
            </a:r>
            <a:r>
              <a:rPr lang="ru-RU" sz="1400" dirty="0" err="1" smtClean="0">
                <a:solidFill>
                  <a:srgbClr val="FF0000"/>
                </a:solidFill>
              </a:rPr>
              <a:t>Шагольская</a:t>
            </a:r>
            <a:r>
              <a:rPr lang="ru-RU" sz="1400" dirty="0" smtClean="0">
                <a:solidFill>
                  <a:srgbClr val="FF0000"/>
                </a:solidFill>
              </a:rPr>
              <a:t>, 27, ИНН 7447190756, ОГРН 1117447006973,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Тел.:  (351) 210-47-74, </a:t>
            </a:r>
            <a:r>
              <a:rPr lang="en-US" sz="1400" dirty="0" smtClean="0">
                <a:solidFill>
                  <a:srgbClr val="FF0000"/>
                </a:solidFill>
              </a:rPr>
              <a:t>e-mail</a:t>
            </a:r>
            <a:r>
              <a:rPr lang="ru-RU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 Parkoyy-1@mail.ru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4640</TotalTime>
  <Words>1454</Words>
  <Application>Microsoft Office PowerPoint</Application>
  <PresentationFormat>Экран (4:3)</PresentationFormat>
  <Paragraphs>207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Министерство строительства и инфраструктуры Челябинской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Главная стратегическая цель-   повышение качества жизни населения Челябинской области.</dc:title>
  <dc:creator>Артем Мыльников</dc:creator>
  <cp:lastModifiedBy>Т.В.Васильева</cp:lastModifiedBy>
  <cp:revision>441</cp:revision>
  <dcterms:modified xsi:type="dcterms:W3CDTF">2015-01-29T07:00:03Z</dcterms:modified>
</cp:coreProperties>
</file>